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93" r:id="rId3"/>
    <p:sldId id="257" r:id="rId4"/>
    <p:sldId id="288" r:id="rId5"/>
    <p:sldId id="289" r:id="rId6"/>
    <p:sldId id="265" r:id="rId7"/>
    <p:sldId id="292" r:id="rId8"/>
    <p:sldId id="290" r:id="rId9"/>
    <p:sldId id="266" r:id="rId1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754" autoAdjust="0"/>
  </p:normalViewPr>
  <p:slideViewPr>
    <p:cSldViewPr snapToGrid="0">
      <p:cViewPr varScale="1">
        <p:scale>
          <a:sx n="63" d="100"/>
          <a:sy n="63" d="100"/>
        </p:scale>
        <p:origin x="13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9AB38-37E4-46D5-9D9A-DE2D8E0D3DD5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05E64-FDB1-4BBA-9EB5-E55D8FB906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815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05E64-FDB1-4BBA-9EB5-E55D8FB906C0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8120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EB403EC-1B90-5C9A-4285-C093A59EB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20E03D18-3F4D-0225-3A36-7FEA5F82B9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F17F826-B594-CFB3-7A18-E3544FD05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26F9B8C-29D0-A81A-7887-20F402836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B3770A3-5707-392A-D441-192C864D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6859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B72D697-C285-2980-DCB7-30DF2AC43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5DE5193-C42A-63DA-6F82-DFF99B7E2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DE2575B-77C3-2469-0037-33009A48B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03A422F-0AB3-E33B-B01E-3935B81EE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F33A4AC-CEC7-B0C1-79B9-A9D1A36FB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82619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9011541-C7A7-1A00-EF95-717DDA9E9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3B7B269-D520-D3AC-44C2-AB099782D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C74FC81A-599D-4101-EC4E-202977A5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D3B4551-0823-0256-12E2-2EAE94ABF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D527514-0266-7203-1748-B549FF817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55808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27EBED9-A67D-55ED-72DE-E2966256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6924D04-C561-64B8-F727-8A83FA37F8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F1B94434-C48B-7C1C-2468-24934C622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955344B-E62A-0003-9083-D5EC81B72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6F89CE82-7672-4D7F-7DB6-56D2274FA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1AFBE38A-1025-AA55-F757-90A45463E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504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86479D3-859D-7322-6DE2-F89A520E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529E1AC8-050C-6C37-D458-83CDC4442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F7B48DCB-F41B-074B-6948-C1BA66DBC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39761E97-278D-6EE0-E723-87F1CE5EF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B92BA78A-7556-BFBD-835A-462A13B466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80CC7D5C-F7B9-876F-6D65-9429C1144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CA074FCB-3865-0762-DAC2-E2907A27C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64555F81-D6B2-4436-9450-21DEE693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5517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9946806-0775-EF08-6B5E-5413D7EED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B3A6B421-E69A-8F60-D043-8709CE62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60DAAEE7-8740-51EB-B818-54687AEDC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AE8356B7-EE3F-61C5-5DF7-2FCEAD7A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677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B2D82CAD-7424-8539-E8B9-FEB7D598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7602D3D1-8765-5BD4-3EB8-667EC9A36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302E28A8-7AD6-4895-DC0E-5A659448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1679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8BDA801-66EA-0EF6-BAC9-B8DEA85E7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8FFE06E-761E-1ADE-0ACC-C5C2D56E2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E74BB860-7D6F-F329-79FA-919770FE4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059B301D-E7E7-7347-C211-58D20C74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BD911AB0-B05F-7958-3323-B5CDB0E7F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B002E4FC-CC1C-24B1-292B-F726F77F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1573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3BDDD3C-299B-7204-43CF-76F97043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57B002A8-E4F7-DE76-42D3-59B735F12C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73B6FCE-D942-19E0-1131-022911121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FCD7F10-95B1-A279-EDBF-F7B3540FE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7DF74681-0FB5-A28F-32D3-DA417B456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48F1CA50-0598-440F-04C4-5B0D73283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3983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1CE6019-328B-3026-FAAB-4AD2318FE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35FBA86A-4E6C-7684-06EE-49A402E3E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3D09226-7F9A-E92B-3E1E-7A6E1DC20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C4E5B463-8C76-6D94-FE71-6EAC6B7C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DFA72E0-3753-6F86-EA62-615BE0755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703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7800A001-9847-D342-5EF4-90BCE1676F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EF6E4BF7-8A0D-D662-864C-2E517CC66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4374875-2C83-FA25-5D82-F5607E789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C119C72-8241-A570-6F3D-8F5B103A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007018D-04E5-DAD9-208E-DEA82A132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49624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13519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0285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4799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35179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495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6297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122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2323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5432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8104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120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2E287915-0FBC-C44C-4D93-0CE37B9E1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A89CD48-D697-0F4F-E5D7-7F3393E10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1AF97DB-ADFA-47BC-1EE7-C2A503476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9A3EA-D9FB-4DD3-92FE-7C5D564A4C12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A855BF6-06DB-DFF2-DCFB-12E1E8FB6C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F3FC866-83FB-A48C-4B22-99455FCBA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201D5-6D4C-428C-9FA8-FD5440A5CE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783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63043-6712-4540-A22C-34F9ED4FC6FB}" type="datetimeFigureOut">
              <a:rPr lang="bg-BG" smtClean="0"/>
              <a:t>26.4.2023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10020-8577-4949-AFD1-3A735C0D6AD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4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3" name="Rectangle 103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4" name="Right Triangle 103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5" name="Rectangle 1034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118E814-FB24-336E-1D2B-428C33E69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2351" y="4658127"/>
            <a:ext cx="7403897" cy="1461041"/>
          </a:xfrm>
        </p:spPr>
        <p:txBody>
          <a:bodyPr anchor="b">
            <a:normAutofit/>
          </a:bodyPr>
          <a:lstStyle/>
          <a:p>
            <a:r>
              <a:rPr lang="ru-RU" sz="2600" b="1" dirty="0" err="1">
                <a:latin typeface="+mn-lt"/>
              </a:rPr>
              <a:t>Уебинар</a:t>
            </a:r>
            <a:r>
              <a:rPr lang="ru-RU" sz="2600" b="1" dirty="0">
                <a:latin typeface="+mn-lt"/>
              </a:rPr>
              <a:t> „Диалог и </a:t>
            </a:r>
            <a:r>
              <a:rPr lang="ru-RU" sz="2600" b="1" dirty="0" err="1">
                <a:latin typeface="+mn-lt"/>
              </a:rPr>
              <a:t>сътрудничество</a:t>
            </a:r>
            <a:r>
              <a:rPr lang="ru-RU" sz="2600" b="1" dirty="0">
                <a:latin typeface="+mn-lt"/>
              </a:rPr>
              <a:t> с </a:t>
            </a:r>
            <a:r>
              <a:rPr lang="ru-RU" sz="2600" b="1" dirty="0" err="1">
                <a:latin typeface="+mn-lt"/>
              </a:rPr>
              <a:t>гражданите</a:t>
            </a:r>
            <a:r>
              <a:rPr lang="ru-RU" sz="2600" b="1" dirty="0">
                <a:latin typeface="+mn-lt"/>
              </a:rPr>
              <a:t> за</a:t>
            </a:r>
            <a:r>
              <a:rPr lang="en-US" sz="2600" b="1" dirty="0">
                <a:latin typeface="+mn-lt"/>
              </a:rPr>
              <a:t> </a:t>
            </a:r>
            <a:r>
              <a:rPr lang="ru-RU" sz="2600" b="1" dirty="0">
                <a:latin typeface="+mn-lt"/>
              </a:rPr>
              <a:t>устойчив транспорт и </a:t>
            </a:r>
            <a:r>
              <a:rPr lang="ru-RU" sz="2600" b="1" dirty="0" err="1">
                <a:latin typeface="+mn-lt"/>
              </a:rPr>
              <a:t>по-чист</a:t>
            </a:r>
            <a:r>
              <a:rPr lang="ru-RU" sz="2600" b="1" dirty="0">
                <a:latin typeface="+mn-lt"/>
              </a:rPr>
              <a:t> </a:t>
            </a:r>
            <a:r>
              <a:rPr lang="ru-RU" sz="2600" b="1" dirty="0" err="1">
                <a:latin typeface="+mn-lt"/>
              </a:rPr>
              <a:t>въздух</a:t>
            </a:r>
            <a:r>
              <a:rPr lang="ru-RU" sz="2600" b="1" dirty="0">
                <a:latin typeface="+mn-lt"/>
              </a:rPr>
              <a:t>“</a:t>
            </a:r>
            <a:br>
              <a:rPr lang="ru-RU" sz="2600" b="1" dirty="0">
                <a:latin typeface="+mn-lt"/>
              </a:rPr>
            </a:br>
            <a:r>
              <a:rPr lang="ru-RU" sz="2600" b="1" dirty="0">
                <a:latin typeface="+mn-lt"/>
              </a:rPr>
              <a:t>26.04.2023 г.</a:t>
            </a:r>
            <a:endParaRPr lang="bg-BG" sz="2600" b="1" dirty="0">
              <a:latin typeface="+mn-lt"/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C7FBBFC-E669-ED04-C664-9BCB3AAF4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1993" y="2929598"/>
            <a:ext cx="10264614" cy="1431966"/>
          </a:xfrm>
        </p:spPr>
        <p:txBody>
          <a:bodyPr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ГРАЖДАНИТЕ- АВТОРИ И ПОСЛАНИЦИ НА ИНОВАЦИИТЕ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СТУДЕНТСКИ ИДЕИ</a:t>
            </a:r>
          </a:p>
        </p:txBody>
      </p:sp>
      <p:pic>
        <p:nvPicPr>
          <p:cNvPr id="8" name="Picture 1" descr="Картина, която съдържа текст, екранна снимка, лого, Шрифт&#10;&#10;Описанието е генерирано автоматично">
            <a:extLst>
              <a:ext uri="{FF2B5EF4-FFF2-40B4-BE49-F238E27FC236}">
                <a16:creationId xmlns:a16="http://schemas.microsoft.com/office/drawing/2014/main" id="{51971A9C-445F-059D-85E7-76406B3F78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653" y="637537"/>
            <a:ext cx="2625834" cy="1272569"/>
          </a:xfrm>
          <a:prstGeom prst="rect">
            <a:avLst/>
          </a:prstGeom>
          <a:noFill/>
        </p:spPr>
      </p:pic>
      <p:pic>
        <p:nvPicPr>
          <p:cNvPr id="7" name="Picture 9" descr="Картина, която съдържа Шрифт, лого, текст, Графика&#10;&#10;Описанието е генерирано автоматично">
            <a:extLst>
              <a:ext uri="{FF2B5EF4-FFF2-40B4-BE49-F238E27FC236}">
                <a16:creationId xmlns:a16="http://schemas.microsoft.com/office/drawing/2014/main" id="{CBF3BD11-B109-48A8-A486-35029AF40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4521" y="640986"/>
            <a:ext cx="2452428" cy="1246349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915" y="589551"/>
            <a:ext cx="2712768" cy="132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29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35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1"/>
            <a:ext cx="7649490" cy="5728133"/>
            <a:chOff x="329184" y="1"/>
            <a:chExt cx="524256" cy="572813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318045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01AC7-75A4-4E14-9B4D-062010836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249" y="532830"/>
            <a:ext cx="10077519" cy="96248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0" marR="0" lvl="0" indent="0" algn="ctr" fontAlgn="auto">
              <a:spcAft>
                <a:spcPts val="0"/>
              </a:spcAft>
              <a:tabLst/>
              <a:defRPr/>
            </a:pPr>
            <a:r>
              <a:rPr lang="bg-BG" sz="3200" b="1" dirty="0">
                <a:latin typeface="Book Antiqua" panose="02040602050305030304" pitchFamily="18" charset="0"/>
              </a:rPr>
              <a:t>СТУДЕНТИТЕ СПОДЕЛЯТ… </a:t>
            </a:r>
            <a:br>
              <a:rPr lang="en-US" sz="3200" b="1" dirty="0">
                <a:latin typeface="Book Antiqua" panose="02040602050305030304" pitchFamily="18" charset="0"/>
              </a:rPr>
            </a:br>
            <a:r>
              <a:rPr lang="bg-BG" sz="3200" b="1" dirty="0">
                <a:latin typeface="Book Antiqua" panose="02040602050305030304" pitchFamily="18" charset="0"/>
              </a:rPr>
              <a:t>(СЕМИНАРНО УПРАЖНЕНИЕ </a:t>
            </a:r>
            <a:r>
              <a:rPr lang="en-US" sz="3200" b="1" dirty="0">
                <a:latin typeface="Book Antiqua" panose="02040602050305030304" pitchFamily="18" charset="0"/>
              </a:rPr>
              <a:t>INNOAIR)</a:t>
            </a:r>
            <a:endParaRPr lang="en-US" sz="3200" b="1" kern="12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46A6C2-C22A-46DF-AF96-911570245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28" b="3"/>
          <a:stretch/>
        </p:blipFill>
        <p:spPr>
          <a:xfrm>
            <a:off x="764519" y="1813358"/>
            <a:ext cx="5651184" cy="3371827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32D31947-9C56-7B77-F93E-B9DED13984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99" b="3"/>
          <a:stretch/>
        </p:blipFill>
        <p:spPr>
          <a:xfrm>
            <a:off x="5655789" y="2199592"/>
            <a:ext cx="5771691" cy="337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2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7" name="Group 35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1"/>
            <a:ext cx="7649490" cy="5728133"/>
            <a:chOff x="329184" y="1"/>
            <a:chExt cx="524256" cy="572813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318045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401AC7-75A4-4E14-9B4D-062010836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318044"/>
            <a:ext cx="10071064" cy="8967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fontAlgn="auto">
              <a:spcAft>
                <a:spcPts val="0"/>
              </a:spcAft>
              <a:tabLst/>
              <a:defRPr/>
            </a:pPr>
            <a:r>
              <a:rPr kumimoji="0" lang="bg-BG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СТУДЕНТИТЕ СПОДЕЛЯТ… </a:t>
            </a:r>
            <a:b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</a:br>
            <a:r>
              <a:rPr kumimoji="0" lang="bg-BG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(СЕМИНАРНО УПРАЖНЕНИЕ </a:t>
            </a: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INNOAIR)</a:t>
            </a:r>
            <a:endParaRPr lang="en-US" sz="3200" b="1" kern="12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59667A6-4B11-3132-62E1-661E6DD38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91" y="1516041"/>
            <a:ext cx="6584163" cy="3335359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7DC86F7-FE25-72DE-942C-D4A24DBF5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645" y="1932752"/>
            <a:ext cx="6632561" cy="373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5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CF73C9-C98C-19F4-4F42-F3D766E25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1" y="0"/>
            <a:ext cx="11815482" cy="1690689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>
                <a:latin typeface="Book Antiqua" panose="02040602050305030304" pitchFamily="18" charset="0"/>
              </a:rPr>
              <a:t>СТУДЕНТИТЕ  ПРЕДАВАТ…</a:t>
            </a:r>
            <a:br>
              <a:rPr lang="bg-BG" sz="3200" b="1" dirty="0">
                <a:latin typeface="Book Antiqua" panose="02040602050305030304" pitchFamily="18" charset="0"/>
              </a:rPr>
            </a:br>
            <a:r>
              <a:rPr lang="bg-BG" sz="3200" b="1" dirty="0">
                <a:latin typeface="Book Antiqua" panose="02040602050305030304" pitchFamily="18" charset="0"/>
              </a:rPr>
              <a:t>(ДОБРИ ПРАКТИКИ ОТ ФРАНЦИЯ)</a:t>
            </a:r>
            <a:br>
              <a:rPr lang="bg-BG" sz="3200" b="1" dirty="0">
                <a:latin typeface="Book Antiqua" panose="02040602050305030304" pitchFamily="18" charset="0"/>
              </a:rPr>
            </a:br>
            <a:endParaRPr lang="bg-BG" sz="3200" b="1" dirty="0">
              <a:latin typeface="Book Antiqua" panose="02040602050305030304" pitchFamily="18" charset="0"/>
            </a:endParaRPr>
          </a:p>
        </p:txBody>
      </p:sp>
      <p:graphicFrame>
        <p:nvGraphicFramePr>
          <p:cNvPr id="3" name="Обект 2">
            <a:extLst>
              <a:ext uri="{FF2B5EF4-FFF2-40B4-BE49-F238E27FC236}">
                <a16:creationId xmlns:a16="http://schemas.microsoft.com/office/drawing/2014/main" id="{0611163E-9364-1ED8-E35B-326170E6BE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515043"/>
              </p:ext>
            </p:extLst>
          </p:nvPr>
        </p:nvGraphicFramePr>
        <p:xfrm>
          <a:off x="132677" y="1347203"/>
          <a:ext cx="4966120" cy="5510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9067446" imgH="12831780" progId="Acrobat.Document.DC">
                  <p:embed/>
                </p:oleObj>
              </mc:Choice>
              <mc:Fallback>
                <p:oleObj name="Acrobat Document" r:id="rId2" imgW="9067446" imgH="12831780" progId="Acrobat.Document.DC">
                  <p:embed/>
                  <p:pic>
                    <p:nvPicPr>
                      <p:cNvPr id="2" name="Обект 1">
                        <a:extLst>
                          <a:ext uri="{FF2B5EF4-FFF2-40B4-BE49-F238E27FC236}">
                            <a16:creationId xmlns:a16="http://schemas.microsoft.com/office/drawing/2014/main" id="{4A09600C-457B-523E-FC45-6620A926FA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2677" y="1347203"/>
                        <a:ext cx="4966120" cy="55107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ект 3">
            <a:extLst>
              <a:ext uri="{FF2B5EF4-FFF2-40B4-BE49-F238E27FC236}">
                <a16:creationId xmlns:a16="http://schemas.microsoft.com/office/drawing/2014/main" id="{9B0E5B17-C6A0-1F7C-B25A-27A09A3EF3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536240"/>
              </p:ext>
            </p:extLst>
          </p:nvPr>
        </p:nvGraphicFramePr>
        <p:xfrm>
          <a:off x="4500281" y="1690687"/>
          <a:ext cx="3778074" cy="4379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4533723" imgH="6415677" progId="Acrobat.Document.DC">
                  <p:embed/>
                </p:oleObj>
              </mc:Choice>
              <mc:Fallback>
                <p:oleObj name="Acrobat Document" r:id="rId4" imgW="4533723" imgH="6415677" progId="Acrobat.Document.DC">
                  <p:embed/>
                  <p:pic>
                    <p:nvPicPr>
                      <p:cNvPr id="3" name="Обект 2">
                        <a:extLst>
                          <a:ext uri="{FF2B5EF4-FFF2-40B4-BE49-F238E27FC236}">
                            <a16:creationId xmlns:a16="http://schemas.microsoft.com/office/drawing/2014/main" id="{30C62751-6E38-901E-CE2D-4DE0618DDC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00281" y="1690687"/>
                        <a:ext cx="3778074" cy="43796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ект 4">
            <a:extLst>
              <a:ext uri="{FF2B5EF4-FFF2-40B4-BE49-F238E27FC236}">
                <a16:creationId xmlns:a16="http://schemas.microsoft.com/office/drawing/2014/main" id="{E0949990-9784-B332-8FB6-6216FF8271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5788434"/>
              </p:ext>
            </p:extLst>
          </p:nvPr>
        </p:nvGraphicFramePr>
        <p:xfrm>
          <a:off x="8189082" y="1347203"/>
          <a:ext cx="3981405" cy="5497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4533723" imgH="6415677" progId="Acrobat.Document.DC">
                  <p:embed/>
                </p:oleObj>
              </mc:Choice>
              <mc:Fallback>
                <p:oleObj name="Acrobat Document" r:id="rId6" imgW="4533723" imgH="6415677" progId="Acrobat.Document.DC">
                  <p:embed/>
                  <p:pic>
                    <p:nvPicPr>
                      <p:cNvPr id="2" name="Обект 1">
                        <a:extLst>
                          <a:ext uri="{FF2B5EF4-FFF2-40B4-BE49-F238E27FC236}">
                            <a16:creationId xmlns:a16="http://schemas.microsoft.com/office/drawing/2014/main" id="{BB4DDEE0-893A-6497-91E4-DAD533FE72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189082" y="1347203"/>
                        <a:ext cx="3981405" cy="5497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0780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ект 2">
            <a:extLst>
              <a:ext uri="{FF2B5EF4-FFF2-40B4-BE49-F238E27FC236}">
                <a16:creationId xmlns:a16="http://schemas.microsoft.com/office/drawing/2014/main" id="{9784EA8A-B14F-469B-B877-E3567BF5E6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692398"/>
              </p:ext>
            </p:extLst>
          </p:nvPr>
        </p:nvGraphicFramePr>
        <p:xfrm>
          <a:off x="4322762" y="1518256"/>
          <a:ext cx="3568988" cy="5049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533723" imgH="6415677" progId="Acrobat.Document.DC">
                  <p:embed/>
                </p:oleObj>
              </mc:Choice>
              <mc:Fallback>
                <p:oleObj name="Acrobat Document" r:id="rId3" imgW="4533723" imgH="641567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22762" y="1518256"/>
                        <a:ext cx="3568988" cy="50498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45F1857E-D701-12D3-B4DD-B461ED64E8E9}"/>
              </a:ext>
            </a:extLst>
          </p:cNvPr>
          <p:cNvSpPr txBox="1"/>
          <p:nvPr/>
        </p:nvSpPr>
        <p:spPr>
          <a:xfrm>
            <a:off x="454067" y="0"/>
            <a:ext cx="107161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СТУДЕНТИТЕ ПРЕДАВАТ…</a:t>
            </a:r>
            <a:b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</a:b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(ДОБРИ ПРАКТИКИ ОТ ФРАНЦИЯ)</a:t>
            </a:r>
            <a:endParaRPr kumimoji="0" lang="bg-BG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graphicFrame>
        <p:nvGraphicFramePr>
          <p:cNvPr id="6" name="Обект 5">
            <a:extLst>
              <a:ext uri="{FF2B5EF4-FFF2-40B4-BE49-F238E27FC236}">
                <a16:creationId xmlns:a16="http://schemas.microsoft.com/office/drawing/2014/main" id="{67619422-14E4-45DD-4263-08592BECB3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684895"/>
              </p:ext>
            </p:extLst>
          </p:nvPr>
        </p:nvGraphicFramePr>
        <p:xfrm>
          <a:off x="7744401" y="996094"/>
          <a:ext cx="4100614" cy="5802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5" imgW="4533723" imgH="6415677" progId="Acrobat.Document.DC">
                  <p:embed/>
                </p:oleObj>
              </mc:Choice>
              <mc:Fallback>
                <p:oleObj name="Acrobat Document" r:id="rId5" imgW="4533723" imgH="641567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44401" y="996094"/>
                        <a:ext cx="4100614" cy="5802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ект 6">
            <a:extLst>
              <a:ext uri="{FF2B5EF4-FFF2-40B4-BE49-F238E27FC236}">
                <a16:creationId xmlns:a16="http://schemas.microsoft.com/office/drawing/2014/main" id="{24BDA8AC-89CF-3E4B-46A0-CB449F592C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295866"/>
              </p:ext>
            </p:extLst>
          </p:nvPr>
        </p:nvGraphicFramePr>
        <p:xfrm>
          <a:off x="454067" y="1137734"/>
          <a:ext cx="3957738" cy="5599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7" imgW="4533723" imgH="6415677" progId="Acrobat.Document.DC">
                  <p:embed/>
                </p:oleObj>
              </mc:Choice>
              <mc:Fallback>
                <p:oleObj name="Acrobat Document" r:id="rId7" imgW="4533723" imgH="641567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4067" y="1137734"/>
                        <a:ext cx="3957738" cy="55998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80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6346B43C-3C53-0C5C-74EC-6F4B550D0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6404"/>
            <a:ext cx="6693672" cy="3765191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781C18AA-E657-1757-E7F1-B5D54D84C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744" y="3116065"/>
            <a:ext cx="6096528" cy="3563776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23ACE885-44C5-26D9-C306-3EB5EA6B1F22}"/>
              </a:ext>
            </a:extLst>
          </p:cNvPr>
          <p:cNvSpPr txBox="1"/>
          <p:nvPr/>
        </p:nvSpPr>
        <p:spPr>
          <a:xfrm>
            <a:off x="1048512" y="85344"/>
            <a:ext cx="1074115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СТУДЕНТИТЕ ПРЕДЛАГАТ…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400" b="1" dirty="0">
                <a:solidFill>
                  <a:srgbClr val="0000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ИНТЕРАКТИВЕН ПРАКТИКУМ</a:t>
            </a:r>
            <a:b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„ИНОВАТИВНИ РЕШЕНИЯ ЗА ГРАДСКИЯ ТРАНСПОРТ В ПЛОВДИВ“)</a:t>
            </a:r>
            <a:endParaRPr kumimoji="0" lang="bg-BG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63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A78F842-58FF-0B83-5472-D48C37B3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291" y="1"/>
            <a:ext cx="10656509" cy="1690688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СТУДЕНТИТЕ ПРЕДЛАГАТ…</a:t>
            </a:r>
            <a:br>
              <a:rPr kumimoji="0" lang="bg-BG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(ИНТЕРАКТИВЕН ПРАКТИКУМ</a:t>
            </a:r>
            <a:b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„ИНОВАТИВНИ РЕШЕНИЯ ЗА ГРАДСКИЯ ТРАНСПОРТ В ПЛОВДИВ“)</a:t>
            </a:r>
            <a:endParaRPr kumimoji="0" lang="bg-BG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72888AC2-C870-0753-0F0C-BF2980B10BB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296" y="1965089"/>
            <a:ext cx="5057661" cy="3931097"/>
          </a:xfrm>
          <a:prstGeom prst="rect">
            <a:avLst/>
          </a:prstGeom>
        </p:spPr>
      </p:pic>
      <p:pic>
        <p:nvPicPr>
          <p:cNvPr id="7" name="Картина 6" descr="Картина, която съдържа текст, екранна снимка, карта">
            <a:extLst>
              <a:ext uri="{FF2B5EF4-FFF2-40B4-BE49-F238E27FC236}">
                <a16:creationId xmlns:a16="http://schemas.microsoft.com/office/drawing/2014/main" id="{5B089E95-0A9F-0FD4-27D4-AEDB6BA99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03" y="1508257"/>
            <a:ext cx="3216885" cy="4920742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E50265E6-9A55-EFBC-B35D-2ADAE79F7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911" y="1393591"/>
            <a:ext cx="2969798" cy="523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46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C7066365-B929-27BD-46E0-0F3C314FC825}"/>
              </a:ext>
            </a:extLst>
          </p:cNvPr>
          <p:cNvSpPr txBox="1"/>
          <p:nvPr/>
        </p:nvSpPr>
        <p:spPr>
          <a:xfrm>
            <a:off x="900778" y="1243111"/>
            <a:ext cx="9231410" cy="4072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Благодаря </a:t>
            </a:r>
            <a:r>
              <a:rPr lang="bg-BG" sz="3600" b="1" dirty="0">
                <a:latin typeface="Book Antiqua" panose="02040602050305030304" pitchFamily="18" charset="0"/>
                <a:ea typeface="+mj-ea"/>
                <a:cs typeface="+mj-cs"/>
              </a:rPr>
              <a:t>В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и за </a:t>
            </a:r>
            <a:r>
              <a:rPr lang="en-US" sz="3600" b="1" kern="1200" dirty="0">
                <a:solidFill>
                  <a:schemeClr val="tx1"/>
                </a:solidFill>
                <a:latin typeface="Book Antiqua" panose="02040602050305030304" pitchFamily="18" charset="0"/>
                <a:ea typeface="+mj-ea"/>
                <a:cs typeface="+mj-cs"/>
              </a:rPr>
              <a:t>вниманието!</a:t>
            </a:r>
            <a:endParaRPr lang="bg-BG" sz="3600" b="1" kern="1200" dirty="0">
              <a:solidFill>
                <a:schemeClr val="tx1"/>
              </a:solidFill>
              <a:latin typeface="Book Antiqua" panose="02040602050305030304" pitchFamily="18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kumimoji="0" lang="bg-BG" sz="36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2800" dirty="0">
                <a:latin typeface="+mj-lt"/>
                <a:ea typeface="+mj-ea"/>
                <a:cs typeface="+mj-cs"/>
              </a:rPr>
              <a:t>от името на </a:t>
            </a:r>
            <a:r>
              <a:rPr lang="bg-BG" sz="2800" i="1" dirty="0">
                <a:latin typeface="+mj-lt"/>
                <a:ea typeface="+mj-ea"/>
                <a:cs typeface="+mj-cs"/>
              </a:rPr>
              <a:t>екип ФИСН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Айгюн Ертюрк- Минчева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bg-BG" sz="28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Факултет </a:t>
            </a:r>
            <a:r>
              <a:rPr lang="bg-BG" sz="2800" dirty="0">
                <a:latin typeface="+mj-lt"/>
                <a:ea typeface="+mj-ea"/>
                <a:cs typeface="+mj-cs"/>
              </a:rPr>
              <a:t>по икономически и социални науки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bg-BG" sz="2800" i="0" u="none" strike="noStrike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Пловдивски Университет „</a:t>
            </a:r>
            <a:r>
              <a:rPr kumimoji="0" lang="bg-BG" sz="28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Паисий Хилендарски“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12283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125</Words>
  <Application>Microsoft Office PowerPoint</Application>
  <PresentationFormat>Широк екран</PresentationFormat>
  <Paragraphs>17</Paragraphs>
  <Slides>8</Slides>
  <Notes>1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2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5" baseType="lpstr">
      <vt:lpstr>Arial</vt:lpstr>
      <vt:lpstr>Book Antiqua</vt:lpstr>
      <vt:lpstr>Calibri</vt:lpstr>
      <vt:lpstr>Calibri Light</vt:lpstr>
      <vt:lpstr>Тема на Office</vt:lpstr>
      <vt:lpstr>1_Тема на Office</vt:lpstr>
      <vt:lpstr>Acrobat Document</vt:lpstr>
      <vt:lpstr>Уебинар „Диалог и сътрудничество с гражданите за устойчив транспорт и по-чист въздух“ 26.04.2023 г.</vt:lpstr>
      <vt:lpstr>СТУДЕНТИТЕ СПОДЕЛЯТ…  (СЕМИНАРНО УПРАЖНЕНИЕ INNOAIR)</vt:lpstr>
      <vt:lpstr>СТУДЕНТИТЕ СПОДЕЛЯТ…  (СЕМИНАРНО УПРАЖНЕНИЕ INNOAIR)</vt:lpstr>
      <vt:lpstr>СТУДЕНТИТЕ  ПРЕДАВАТ… (ДОБРИ ПРАКТИКИ ОТ ФРАНЦИЯ) </vt:lpstr>
      <vt:lpstr>Презентация на PowerPoint</vt:lpstr>
      <vt:lpstr>Презентация на PowerPoint</vt:lpstr>
      <vt:lpstr>СТУДЕНТИТЕ ПРЕДЛАГАТ… (ИНТЕРАКТИВЕН ПРАКТИКУМ „ИНОВАТИВНИ РЕШЕНИЯ ЗА ГРАДСКИЯ ТРАНСПОРТ В ПЛОВДИВ“)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Айгюн Ертюрк</dc:creator>
  <cp:lastModifiedBy>Айгюн Ертюрк</cp:lastModifiedBy>
  <cp:revision>9</cp:revision>
  <dcterms:created xsi:type="dcterms:W3CDTF">2023-04-20T13:59:36Z</dcterms:created>
  <dcterms:modified xsi:type="dcterms:W3CDTF">2023-04-26T08:29:19Z</dcterms:modified>
</cp:coreProperties>
</file>